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Helvetica World" charset="1" panose="020B0500040000020004"/>
      <p:regular r:id="rId20"/>
    </p:embeddedFont>
    <p:embeddedFont>
      <p:font typeface="Georgia Pro Condensed Bold" charset="1" panose="02040806050405020203"/>
      <p:regular r:id="rId21"/>
    </p:embeddedFont>
    <p:embeddedFont>
      <p:font typeface="Georgia Pro Condensed" charset="1" panose="02040506050405020303"/>
      <p:regular r:id="rId22"/>
    </p:embeddedFont>
    <p:embeddedFont>
      <p:font typeface="Helvetica World Bold" charset="1" panose="020B0800040000020004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12700"/>
            <a:ext cx="11201400" cy="10299700"/>
            <a:chOff x="0" y="0"/>
            <a:chExt cx="963348" cy="8857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3348" cy="885799"/>
            </a:xfrm>
            <a:custGeom>
              <a:avLst/>
              <a:gdLst/>
              <a:ahLst/>
              <a:cxnLst/>
              <a:rect r="r" b="b" t="t" l="l"/>
              <a:pathLst>
                <a:path h="885799" w="963348">
                  <a:moveTo>
                    <a:pt x="0" y="0"/>
                  </a:moveTo>
                  <a:lnTo>
                    <a:pt x="963348" y="0"/>
                  </a:lnTo>
                  <a:lnTo>
                    <a:pt x="963348" y="885799"/>
                  </a:lnTo>
                  <a:lnTo>
                    <a:pt x="0" y="885799"/>
                  </a:lnTo>
                  <a:close/>
                </a:path>
              </a:pathLst>
            </a:custGeom>
            <a:solidFill>
              <a:srgbClr val="D6CB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1868150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666750" y="8382635"/>
            <a:ext cx="6886575" cy="123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0"/>
              </a:lnSpc>
            </a:pPr>
            <a:r>
              <a:rPr lang="en-US" sz="3800" spc="-57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Radulescu Horia Filip 334</a:t>
            </a:r>
          </a:p>
          <a:p>
            <a:pPr algn="l" marL="0" indent="0" lvl="0">
              <a:lnSpc>
                <a:spcPts val="4940"/>
              </a:lnSpc>
            </a:pPr>
            <a:r>
              <a:rPr lang="en-US" sz="3800" spc="-57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Zidaroiu Maria 334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75380" y="975068"/>
            <a:ext cx="9754495" cy="5790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b="true" sz="14956" spc="-523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LLMs and Neural Activity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8947742" y="765609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67729" y="2678245"/>
            <a:ext cx="7438035" cy="7289274"/>
          </a:xfrm>
          <a:custGeom>
            <a:avLst/>
            <a:gdLst/>
            <a:ahLst/>
            <a:cxnLst/>
            <a:rect r="r" b="b" t="t" l="l"/>
            <a:pathLst>
              <a:path h="7289274" w="7438035">
                <a:moveTo>
                  <a:pt x="0" y="0"/>
                </a:moveTo>
                <a:lnTo>
                  <a:pt x="7438035" y="0"/>
                </a:lnTo>
                <a:lnTo>
                  <a:pt x="7438035" y="7289274"/>
                </a:lnTo>
                <a:lnTo>
                  <a:pt x="0" y="7289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84737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All Models on Fedorenko2016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24131" y="3115744"/>
            <a:ext cx="9415475" cy="6607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b="true" sz="4011" spc="-12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</a:t>
            </a:r>
            <a:r>
              <a:rPr lang="en-US" b="true" sz="4011" spc="-12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We evaluate the same set of models on Fedorenko2016, which measures higher-level language comprehension.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b="true" sz="4011" spc="-12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Larger and more expressive models achieve substantially higher scores, indicating improved alignment with neural responses.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  <a:p>
            <a:pPr algn="l">
              <a:lnSpc>
                <a:spcPts val="4011"/>
              </a:lnSpc>
              <a:spcBef>
                <a:spcPct val="0"/>
              </a:spcBef>
            </a:pPr>
            <a:r>
              <a:rPr lang="en-US" b="true" sz="4011" spc="-12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Fedorenko2016 benefits from models capable of capturing richer semantic structure and long-range dependencies.</a:t>
            </a:r>
          </a:p>
          <a:p>
            <a:pPr algn="l">
              <a:lnSpc>
                <a:spcPts val="40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785985" y="2766109"/>
            <a:ext cx="6473315" cy="7232754"/>
          </a:xfrm>
          <a:custGeom>
            <a:avLst/>
            <a:gdLst/>
            <a:ahLst/>
            <a:cxnLst/>
            <a:rect r="r" b="b" t="t" l="l"/>
            <a:pathLst>
              <a:path h="7232754" w="6473315">
                <a:moveTo>
                  <a:pt x="0" y="0"/>
                </a:moveTo>
                <a:lnTo>
                  <a:pt x="6473315" y="0"/>
                </a:lnTo>
                <a:lnTo>
                  <a:pt x="6473315" y="7232754"/>
                </a:lnTo>
                <a:lnTo>
                  <a:pt x="0" y="7232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84737"/>
            <a:ext cx="169545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GPT-2 vs Gemma-2B on Pereira2018</a:t>
            </a:r>
          </a:p>
          <a:p>
            <a:pPr algn="l" marL="0" indent="0" lvl="0">
              <a:lnSpc>
                <a:spcPts val="800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66750" y="3248758"/>
            <a:ext cx="9263022" cy="633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</a:t>
            </a:r>
            <a:r>
              <a:rPr lang="en-US" b="true" sz="4500" spc="-135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We evaluate two of the strongest models selected in our study GPT-2 and Gemma-2B on Pereira2018, the largest and most challenging dataset used.</a:t>
            </a:r>
          </a:p>
          <a:p>
            <a:pPr algn="l">
              <a:lnSpc>
                <a:spcPts val="4500"/>
              </a:lnSpc>
              <a:spcBef>
                <a:spcPct val="0"/>
              </a:spcBef>
            </a:pPr>
          </a:p>
          <a:p>
            <a:pPr algn="l">
              <a:lnSpc>
                <a:spcPts val="4500"/>
              </a:lnSpc>
              <a:spcBef>
                <a:spcPct val="0"/>
              </a:spcBef>
            </a:pPr>
            <a:r>
              <a:rPr lang="en-US" b="true" sz="4500" spc="-135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 This comparison highlights how model scale and architecture impact alignment with human fMRI responses on complex natural language stimuli.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9E2F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1247932">
            <a:off x="363800" y="7258015"/>
            <a:ext cx="1625328" cy="1430288"/>
          </a:xfrm>
          <a:custGeom>
            <a:avLst/>
            <a:gdLst/>
            <a:ahLst/>
            <a:cxnLst/>
            <a:rect r="r" b="b" t="t" l="l"/>
            <a:pathLst>
              <a:path h="1430288" w="1625328">
                <a:moveTo>
                  <a:pt x="0" y="0"/>
                </a:moveTo>
                <a:lnTo>
                  <a:pt x="1625328" y="0"/>
                </a:lnTo>
                <a:lnTo>
                  <a:pt x="1625328" y="1430288"/>
                </a:lnTo>
                <a:lnTo>
                  <a:pt x="0" y="1430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894958" y="5999187"/>
            <a:ext cx="5517660" cy="3477277"/>
          </a:xfrm>
          <a:custGeom>
            <a:avLst/>
            <a:gdLst/>
            <a:ahLst/>
            <a:cxnLst/>
            <a:rect r="r" b="b" t="t" l="l"/>
            <a:pathLst>
              <a:path h="3477277" w="5517660">
                <a:moveTo>
                  <a:pt x="0" y="0"/>
                </a:moveTo>
                <a:lnTo>
                  <a:pt x="5517660" y="0"/>
                </a:lnTo>
                <a:lnTo>
                  <a:pt x="5517660" y="3477277"/>
                </a:lnTo>
                <a:lnTo>
                  <a:pt x="0" y="34772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734" r="-11277" b="-1057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42774"/>
            <a:ext cx="5449902" cy="3891348"/>
          </a:xfrm>
          <a:custGeom>
            <a:avLst/>
            <a:gdLst/>
            <a:ahLst/>
            <a:cxnLst/>
            <a:rect r="r" b="b" t="t" l="l"/>
            <a:pathLst>
              <a:path h="3891348" w="5449902">
                <a:moveTo>
                  <a:pt x="0" y="0"/>
                </a:moveTo>
                <a:lnTo>
                  <a:pt x="5449902" y="0"/>
                </a:lnTo>
                <a:lnTo>
                  <a:pt x="5449902" y="3891347"/>
                </a:lnTo>
                <a:lnTo>
                  <a:pt x="0" y="38913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46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045616" y="2912731"/>
            <a:ext cx="8213684" cy="5510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85"/>
              </a:lnSpc>
            </a:pPr>
            <a:r>
              <a:rPr lang="en-US" sz="2204" spc="-33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</a:t>
            </a:r>
            <a:r>
              <a:rPr lang="en-US" b="true" sz="2204" spc="-33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Brain-Score</a:t>
            </a:r>
            <a:r>
              <a:rPr lang="en-US" b="true" sz="2204" spc="-33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metrics</a:t>
            </a: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Quantify how well model activations predict neural responses.</a:t>
            </a:r>
          </a:p>
          <a:p>
            <a:pPr algn="l" marL="0" indent="0" lvl="0">
              <a:lnSpc>
                <a:spcPts val="3085"/>
              </a:lnSpc>
            </a:pPr>
          </a:p>
          <a:p>
            <a:pPr algn="l" marL="0" indent="0" lvl="0">
              <a:lnSpc>
                <a:spcPts val="3085"/>
              </a:lnSpc>
            </a:pP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</a:t>
            </a:r>
            <a:r>
              <a:rPr lang="en-US" b="true" sz="2204" spc="-33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Centered Kernel Alignmen</a:t>
            </a: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(CKA): Measures similarity between model  representations and neural activation patterns across layers.</a:t>
            </a:r>
          </a:p>
          <a:p>
            <a:pPr algn="l" marL="0" indent="0" lvl="0">
              <a:lnSpc>
                <a:spcPts val="3085"/>
              </a:lnSpc>
            </a:pPr>
          </a:p>
          <a:p>
            <a:pPr algn="l" marL="0" indent="0" lvl="0">
              <a:lnSpc>
                <a:spcPts val="3085"/>
              </a:lnSpc>
            </a:pP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</a:t>
            </a:r>
            <a:r>
              <a:rPr lang="en-US" b="true" sz="2204" spc="-33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Pearson correlation</a:t>
            </a: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Assesses linear correlation between predicted and observed neural responses.</a:t>
            </a:r>
          </a:p>
          <a:p>
            <a:pPr algn="l" marL="0" indent="0" lvl="0">
              <a:lnSpc>
                <a:spcPts val="3085"/>
              </a:lnSpc>
            </a:pP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</a:t>
            </a:r>
          </a:p>
          <a:p>
            <a:pPr algn="l" marL="0" indent="0" lvl="0">
              <a:lnSpc>
                <a:spcPts val="3085"/>
              </a:lnSpc>
            </a:pP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 </a:t>
            </a:r>
            <a:r>
              <a:rPr lang="en-US" b="true" sz="2204" spc="-33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Benchmark comparisons</a:t>
            </a:r>
            <a:r>
              <a:rPr lang="en-US" sz="2204" spc="-33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: Evaluate models (e.g., GPT-2) on datasets like Pereira2018 to find layers and architectures that best align with brain activity.</a:t>
            </a:r>
          </a:p>
          <a:p>
            <a:pPr algn="l" marL="0" indent="0" lvl="0">
              <a:lnSpc>
                <a:spcPts val="3085"/>
              </a:lnSpc>
            </a:pPr>
          </a:p>
          <a:p>
            <a:pPr algn="l" marL="0" indent="0" lvl="0">
              <a:lnSpc>
                <a:spcPts val="308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317968" y="962025"/>
            <a:ext cx="14763301" cy="1069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99"/>
              </a:lnSpc>
            </a:pPr>
            <a:r>
              <a:rPr lang="en-US" b="true" sz="6614" spc="-198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Model Evaluation and Comparison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6871" y="1993437"/>
            <a:ext cx="5420841" cy="27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Layer-wise brain score for GPT-2 on the Pereira2018 dataset.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1309059" y="7569192"/>
            <a:ext cx="8134350" cy="27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Optimal Layer Depth by Benchmark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64048"/>
            <a:ext cx="8991600" cy="3352800"/>
            <a:chOff x="0" y="0"/>
            <a:chExt cx="2368169" cy="883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69" cy="883031"/>
            </a:xfrm>
            <a:custGeom>
              <a:avLst/>
              <a:gdLst/>
              <a:ahLst/>
              <a:cxnLst/>
              <a:rect r="r" b="b" t="t" l="l"/>
              <a:pathLst>
                <a:path h="883031" w="2368169">
                  <a:moveTo>
                    <a:pt x="2368169" y="63715"/>
                  </a:moveTo>
                  <a:lnTo>
                    <a:pt x="2368169" y="819316"/>
                  </a:lnTo>
                  <a:cubicBezTo>
                    <a:pt x="2368169" y="836214"/>
                    <a:pt x="2361456" y="852420"/>
                    <a:pt x="2349507" y="864369"/>
                  </a:cubicBezTo>
                  <a:cubicBezTo>
                    <a:pt x="2337558" y="876318"/>
                    <a:pt x="2321352" y="883031"/>
                    <a:pt x="2304454" y="883031"/>
                  </a:cubicBezTo>
                  <a:lnTo>
                    <a:pt x="63715" y="883031"/>
                  </a:lnTo>
                  <a:cubicBezTo>
                    <a:pt x="46817" y="883031"/>
                    <a:pt x="30611" y="876318"/>
                    <a:pt x="18662" y="864369"/>
                  </a:cubicBezTo>
                  <a:cubicBezTo>
                    <a:pt x="6713" y="852420"/>
                    <a:pt x="0" y="836214"/>
                    <a:pt x="0" y="819316"/>
                  </a:cubicBezTo>
                  <a:lnTo>
                    <a:pt x="0" y="63715"/>
                  </a:lnTo>
                  <a:cubicBezTo>
                    <a:pt x="0" y="46817"/>
                    <a:pt x="6713" y="30611"/>
                    <a:pt x="18662" y="18662"/>
                  </a:cubicBezTo>
                  <a:cubicBezTo>
                    <a:pt x="30611" y="6713"/>
                    <a:pt x="46817" y="0"/>
                    <a:pt x="63715" y="0"/>
                  </a:cubicBezTo>
                  <a:lnTo>
                    <a:pt x="2304454" y="0"/>
                  </a:lnTo>
                  <a:cubicBezTo>
                    <a:pt x="2321352" y="0"/>
                    <a:pt x="2337558" y="6713"/>
                    <a:pt x="2349507" y="18662"/>
                  </a:cubicBezTo>
                  <a:cubicBezTo>
                    <a:pt x="2361456" y="30611"/>
                    <a:pt x="2368169" y="46817"/>
                    <a:pt x="2368169" y="63715"/>
                  </a:cubicBez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69" cy="9401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59614" y="751607"/>
            <a:ext cx="5006759" cy="8783787"/>
          </a:xfrm>
          <a:custGeom>
            <a:avLst/>
            <a:gdLst/>
            <a:ahLst/>
            <a:cxnLst/>
            <a:rect r="r" b="b" t="t" l="l"/>
            <a:pathLst>
              <a:path h="8783787" w="5006759">
                <a:moveTo>
                  <a:pt x="0" y="0"/>
                </a:moveTo>
                <a:lnTo>
                  <a:pt x="5006758" y="0"/>
                </a:lnTo>
                <a:lnTo>
                  <a:pt x="5006758" y="8783786"/>
                </a:lnTo>
                <a:lnTo>
                  <a:pt x="0" y="87837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845280" y="1323393"/>
            <a:ext cx="688657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27807" y="4229661"/>
            <a:ext cx="9986879" cy="5305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4122" indent="-282061" lvl="1">
              <a:lnSpc>
                <a:spcPts val="3658"/>
              </a:lnSpc>
              <a:buFont typeface="Arial"/>
              <a:buChar char="•"/>
            </a:pPr>
            <a:r>
              <a:rPr lang="en-US" b="true" sz="2612" spc="-39">
                <a:solidFill>
                  <a:srgbClr val="D9E2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</a:t>
            </a:r>
            <a:r>
              <a:rPr lang="en-US" b="true" sz="2612" spc="-39" strike="noStrike" u="none">
                <a:solidFill>
                  <a:srgbClr val="D9E2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 replicated and validated results from prior work by re-evaluating GPT-2 on established fMRI language benchmarks.</a:t>
            </a:r>
          </a:p>
          <a:p>
            <a:pPr algn="l">
              <a:lnSpc>
                <a:spcPts val="3658"/>
              </a:lnSpc>
            </a:pPr>
          </a:p>
          <a:p>
            <a:pPr algn="l" marL="564122" indent="-282061" lvl="1">
              <a:lnSpc>
                <a:spcPts val="3658"/>
              </a:lnSpc>
              <a:buFont typeface="Arial"/>
              <a:buChar char="•"/>
            </a:pPr>
            <a:r>
              <a:rPr lang="en-US" b="true" sz="2612" spc="-39" strike="noStrike" u="none">
                <a:solidFill>
                  <a:srgbClr val="D9E2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We extended the original study by evaluating newer and more diverse language models, ranging from small (SmolLM2, Pythia-70M) to larger architectures (Gemma-2B).</a:t>
            </a:r>
          </a:p>
          <a:p>
            <a:pPr algn="l">
              <a:lnSpc>
                <a:spcPts val="3518"/>
              </a:lnSpc>
            </a:pPr>
          </a:p>
          <a:p>
            <a:pPr algn="l" marL="564122" indent="-282061" lvl="1">
              <a:lnSpc>
                <a:spcPts val="3658"/>
              </a:lnSpc>
              <a:buFont typeface="Arial"/>
              <a:buChar char="•"/>
            </a:pPr>
            <a:r>
              <a:rPr lang="en-US" b="true" sz="2612" spc="-39" strike="noStrike" u="none">
                <a:solidFill>
                  <a:srgbClr val="D9E2F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Our results show that model choice strongly influences brain alignment, with recent models achieving higher scores on large-scale benchmarks.</a:t>
            </a:r>
          </a:p>
          <a:p>
            <a:pPr algn="l" marL="0" indent="0" lvl="0">
              <a:lnSpc>
                <a:spcPts val="3658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1247932">
            <a:off x="646950" y="8320744"/>
            <a:ext cx="1625328" cy="1430288"/>
          </a:xfrm>
          <a:custGeom>
            <a:avLst/>
            <a:gdLst/>
            <a:ahLst/>
            <a:cxnLst/>
            <a:rect r="r" b="b" t="t" l="l"/>
            <a:pathLst>
              <a:path h="1430288" w="1625328">
                <a:moveTo>
                  <a:pt x="0" y="0"/>
                </a:moveTo>
                <a:lnTo>
                  <a:pt x="1625328" y="0"/>
                </a:lnTo>
                <a:lnTo>
                  <a:pt x="1625328" y="1430289"/>
                </a:lnTo>
                <a:lnTo>
                  <a:pt x="0" y="14302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858125" cy="10287000"/>
            <a:chOff x="0" y="0"/>
            <a:chExt cx="1031988" cy="135096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1988" cy="1350966"/>
            </a:xfrm>
            <a:custGeom>
              <a:avLst/>
              <a:gdLst/>
              <a:ahLst/>
              <a:cxnLst/>
              <a:rect r="r" b="b" t="t" l="l"/>
              <a:pathLst>
                <a:path h="1350966" w="1031988">
                  <a:moveTo>
                    <a:pt x="0" y="0"/>
                  </a:moveTo>
                  <a:lnTo>
                    <a:pt x="1031988" y="0"/>
                  </a:lnTo>
                  <a:lnTo>
                    <a:pt x="1031988" y="1350966"/>
                  </a:lnTo>
                  <a:lnTo>
                    <a:pt x="0" y="1350966"/>
                  </a:lnTo>
                  <a:close/>
                </a:path>
              </a:pathLst>
            </a:custGeom>
            <a:solidFill>
              <a:srgbClr val="9A8FC5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4" id="4"/>
          <p:cNvGrpSpPr/>
          <p:nvPr/>
        </p:nvGrpSpPr>
        <p:grpSpPr>
          <a:xfrm rot="0">
            <a:off x="1052512" y="666750"/>
            <a:ext cx="5753100" cy="8953500"/>
            <a:chOff x="0" y="0"/>
            <a:chExt cx="814724" cy="12679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4724" cy="1267949"/>
            </a:xfrm>
            <a:custGeom>
              <a:avLst/>
              <a:gdLst/>
              <a:ahLst/>
              <a:cxnLst/>
              <a:rect r="r" b="b" t="t" l="l"/>
              <a:pathLst>
                <a:path h="1267949" w="814724">
                  <a:moveTo>
                    <a:pt x="26914" y="0"/>
                  </a:moveTo>
                  <a:lnTo>
                    <a:pt x="787810" y="0"/>
                  </a:lnTo>
                  <a:cubicBezTo>
                    <a:pt x="802675" y="0"/>
                    <a:pt x="814724" y="12050"/>
                    <a:pt x="814724" y="26914"/>
                  </a:cubicBezTo>
                  <a:lnTo>
                    <a:pt x="814724" y="1241035"/>
                  </a:lnTo>
                  <a:cubicBezTo>
                    <a:pt x="814724" y="1255899"/>
                    <a:pt x="802675" y="1267949"/>
                    <a:pt x="787810" y="1267949"/>
                  </a:cubicBezTo>
                  <a:lnTo>
                    <a:pt x="26914" y="1267949"/>
                  </a:lnTo>
                  <a:cubicBezTo>
                    <a:pt x="12050" y="1267949"/>
                    <a:pt x="0" y="1255899"/>
                    <a:pt x="0" y="1241035"/>
                  </a:cubicBezTo>
                  <a:lnTo>
                    <a:pt x="0" y="26914"/>
                  </a:lnTo>
                  <a:cubicBezTo>
                    <a:pt x="0" y="12050"/>
                    <a:pt x="12050" y="0"/>
                    <a:pt x="26914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99" r="0" b="-19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8453691" y="3963680"/>
            <a:ext cx="9834309" cy="598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50"/>
              </a:lnSpc>
            </a:pPr>
            <a:r>
              <a:rPr lang="en-US" b="true" sz="3500" spc="-52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For more </a:t>
            </a:r>
            <a:r>
              <a:rPr lang="en-US" b="true" sz="3500" spc="-52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details, please refer to:</a:t>
            </a:r>
          </a:p>
          <a:p>
            <a:pPr algn="l" marL="755652" indent="-377826" lvl="1">
              <a:lnSpc>
                <a:spcPts val="4550"/>
              </a:lnSpc>
              <a:buFont typeface="Arial"/>
              <a:buChar char="•"/>
            </a:pPr>
            <a:r>
              <a:rPr lang="en-US" b="true" sz="3500" spc="-52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full project repository</a:t>
            </a:r>
          </a:p>
          <a:p>
            <a:pPr algn="l" marL="755652" indent="-377826" lvl="1">
              <a:lnSpc>
                <a:spcPts val="4550"/>
              </a:lnSpc>
              <a:buFont typeface="Arial"/>
              <a:buChar char="•"/>
            </a:pPr>
            <a:r>
              <a:rPr lang="en-US" b="true" sz="3500" spc="-52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 complete experimental documentation</a:t>
            </a:r>
          </a:p>
          <a:p>
            <a:pPr algn="l">
              <a:lnSpc>
                <a:spcPts val="4550"/>
              </a:lnSpc>
            </a:pPr>
          </a:p>
          <a:p>
            <a:pPr algn="l">
              <a:lnSpc>
                <a:spcPts val="4550"/>
              </a:lnSpc>
            </a:pPr>
          </a:p>
          <a:p>
            <a:pPr algn="l">
              <a:lnSpc>
                <a:spcPts val="4550"/>
              </a:lnSpc>
            </a:pPr>
          </a:p>
          <a:p>
            <a:pPr algn="l" marL="0" indent="0" lvl="0">
              <a:lnSpc>
                <a:spcPts val="4550"/>
              </a:lnSpc>
            </a:pPr>
            <a:r>
              <a:rPr lang="en-US" b="true" sz="3500" spc="-52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These resources provide full implementation details, evaluation protocols, and extended results.</a:t>
            </a:r>
          </a:p>
          <a:p>
            <a:pPr algn="l" marL="0" indent="0" lvl="0">
              <a:lnSpc>
                <a:spcPts val="442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03759" y="942975"/>
            <a:ext cx="8317491" cy="1999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956"/>
              </a:lnSpc>
            </a:pPr>
            <a:r>
              <a:rPr lang="en-US" sz="14956" spc="-523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Thank you!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-3117037">
            <a:off x="5418783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9E2F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800225" y="1476375"/>
            <a:ext cx="12944475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I</a:t>
            </a: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ntroduction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400000">
            <a:off x="16099474" y="7952721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5" y="0"/>
                </a:lnTo>
                <a:lnTo>
                  <a:pt x="2112605" y="1859092"/>
                </a:lnTo>
                <a:lnTo>
                  <a:pt x="0" y="1859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10059769" y="864538"/>
            <a:ext cx="5712967" cy="8393762"/>
            <a:chOff x="0" y="0"/>
            <a:chExt cx="1220873" cy="179376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220873" cy="1793765"/>
            </a:xfrm>
            <a:custGeom>
              <a:avLst/>
              <a:gdLst/>
              <a:ahLst/>
              <a:cxnLst/>
              <a:rect r="r" b="b" t="t" l="l"/>
              <a:pathLst>
                <a:path h="1793765" w="1220873">
                  <a:moveTo>
                    <a:pt x="0" y="0"/>
                  </a:moveTo>
                  <a:lnTo>
                    <a:pt x="1220873" y="0"/>
                  </a:lnTo>
                  <a:lnTo>
                    <a:pt x="1220873" y="1793765"/>
                  </a:lnTo>
                  <a:lnTo>
                    <a:pt x="0" y="1793765"/>
                  </a:lnTo>
                  <a:close/>
                </a:path>
              </a:pathLst>
            </a:custGeom>
            <a:blipFill>
              <a:blip r:embed="rId4"/>
              <a:stretch>
                <a:fillRect l="-5081" t="0" r="-5081" b="-7305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800225" y="3089275"/>
            <a:ext cx="6859701" cy="653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6"/>
              </a:lnSpc>
            </a:pPr>
            <a:r>
              <a:rPr lang="en-US" sz="2490" spc="-37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Recent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advances in large language models (LLMs) enable not only text generation but also the prediction 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 hu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brain 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activity. </a:t>
            </a:r>
          </a:p>
          <a:p>
            <a:pPr algn="l" marL="0" indent="0" lvl="0">
              <a:lnSpc>
                <a:spcPts val="3486"/>
              </a:lnSpc>
            </a:pPr>
          </a:p>
          <a:p>
            <a:pPr algn="l" marL="0" indent="0" lvl="0">
              <a:lnSpc>
                <a:spcPts val="3486"/>
              </a:lnSpc>
            </a:pP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 proje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ct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ms t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test the exte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 to which LLM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can predict human neural activation and to identify the models and strategies that best align with brain language processing.</a:t>
            </a:r>
          </a:p>
          <a:p>
            <a:pPr algn="l" marL="0" indent="0" lvl="0">
              <a:lnSpc>
                <a:spcPts val="3486"/>
              </a:lnSpc>
            </a:pPr>
          </a:p>
          <a:p>
            <a:pPr algn="l" marL="0" indent="0" lvl="0">
              <a:lnSpc>
                <a:spcPts val="3486"/>
              </a:lnSpc>
            </a:pPr>
            <a:r>
              <a:rPr lang="en-US" sz="2490" spc="-37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Understanding how LLMs relate to human brain activity can provide insights into both the mechanisms of language processing in the brain and the development of more cognitively aligned artificial intelligence. </a:t>
            </a:r>
          </a:p>
          <a:p>
            <a:pPr algn="l" marL="0" indent="0" lvl="0">
              <a:lnSpc>
                <a:spcPts val="3486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8738" y="1266586"/>
            <a:ext cx="9749262" cy="7753829"/>
            <a:chOff x="0" y="0"/>
            <a:chExt cx="2255387" cy="1793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255387" cy="1793765"/>
            </a:xfrm>
            <a:custGeom>
              <a:avLst/>
              <a:gdLst/>
              <a:ahLst/>
              <a:cxnLst/>
              <a:rect r="r" b="b" t="t" l="l"/>
              <a:pathLst>
                <a:path h="1793765" w="2255387">
                  <a:moveTo>
                    <a:pt x="0" y="0"/>
                  </a:moveTo>
                  <a:lnTo>
                    <a:pt x="2255387" y="0"/>
                  </a:lnTo>
                  <a:lnTo>
                    <a:pt x="2255387" y="1793765"/>
                  </a:lnTo>
                  <a:lnTo>
                    <a:pt x="0" y="1793765"/>
                  </a:lnTo>
                  <a:close/>
                </a:path>
              </a:pathLst>
            </a:custGeom>
            <a:blipFill>
              <a:blip r:embed="rId2"/>
              <a:stretch>
                <a:fillRect l="-1228" t="0" r="-122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666750" y="809625"/>
            <a:ext cx="862965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reviou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 W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ork</a:t>
            </a:r>
          </a:p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666750" y="2509521"/>
            <a:ext cx="7499703" cy="74143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1"/>
              </a:lnSpc>
            </a:pPr>
            <a:r>
              <a:rPr lang="en-US" sz="3222" spc="-48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Tr</a:t>
            </a: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ansformer models like GPT-2 and BERT can predict neu</a:t>
            </a: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ral </a:t>
            </a: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responses t</a:t>
            </a: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sentences (Schrimpf et al., 2021).</a:t>
            </a:r>
          </a:p>
          <a:p>
            <a:pPr algn="l" marL="0" indent="0" lvl="0">
              <a:lnSpc>
                <a:spcPts val="4511"/>
              </a:lnSpc>
            </a:pP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LLM embeddings also capture how well humans understand stories (Toneva et al., 2022).</a:t>
            </a:r>
          </a:p>
          <a:p>
            <a:pPr algn="l" marL="0" indent="0" lvl="0">
              <a:lnSpc>
                <a:spcPts val="4511"/>
              </a:lnSpc>
            </a:pP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•Larger models tend to align better with brain activity (Hewitt et al., 2023).</a:t>
            </a:r>
          </a:p>
          <a:p>
            <a:pPr algn="l" marL="0" indent="0" lvl="0">
              <a:lnSpc>
                <a:spcPts val="4511"/>
              </a:lnSpc>
            </a:pPr>
            <a:r>
              <a:rPr lang="en-US" sz="3222" spc="-48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• Model hierarchies reflect the brain’s language processing hierarchy (Schrimpf et al., 2024).</a:t>
            </a:r>
          </a:p>
          <a:p>
            <a:pPr algn="l" marL="0" indent="0" lvl="0">
              <a:lnSpc>
                <a:spcPts val="4511"/>
              </a:lnSpc>
            </a:pPr>
          </a:p>
          <a:p>
            <a:pPr algn="l" marL="0" indent="0" lvl="0">
              <a:lnSpc>
                <a:spcPts val="4511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7921" y="2889251"/>
            <a:ext cx="11695029" cy="3849158"/>
            <a:chOff x="0" y="0"/>
            <a:chExt cx="2500819" cy="8230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00819" cy="823089"/>
            </a:xfrm>
            <a:custGeom>
              <a:avLst/>
              <a:gdLst/>
              <a:ahLst/>
              <a:cxnLst/>
              <a:rect r="r" b="b" t="t" l="l"/>
              <a:pathLst>
                <a:path h="823089" w="2500819">
                  <a:moveTo>
                    <a:pt x="13240" y="0"/>
                  </a:moveTo>
                  <a:lnTo>
                    <a:pt x="2487579" y="0"/>
                  </a:lnTo>
                  <a:cubicBezTo>
                    <a:pt x="2494892" y="0"/>
                    <a:pt x="2500819" y="5928"/>
                    <a:pt x="2500819" y="13240"/>
                  </a:cubicBezTo>
                  <a:lnTo>
                    <a:pt x="2500819" y="809849"/>
                  </a:lnTo>
                  <a:cubicBezTo>
                    <a:pt x="2500819" y="813360"/>
                    <a:pt x="2499424" y="816728"/>
                    <a:pt x="2496941" y="819211"/>
                  </a:cubicBezTo>
                  <a:cubicBezTo>
                    <a:pt x="2494458" y="821694"/>
                    <a:pt x="2491091" y="823089"/>
                    <a:pt x="2487579" y="823089"/>
                  </a:cubicBezTo>
                  <a:lnTo>
                    <a:pt x="13240" y="823089"/>
                  </a:lnTo>
                  <a:cubicBezTo>
                    <a:pt x="9728" y="823089"/>
                    <a:pt x="6361" y="821694"/>
                    <a:pt x="3878" y="819211"/>
                  </a:cubicBezTo>
                  <a:cubicBezTo>
                    <a:pt x="1395" y="816728"/>
                    <a:pt x="0" y="813360"/>
                    <a:pt x="0" y="809849"/>
                  </a:cubicBezTo>
                  <a:lnTo>
                    <a:pt x="0" y="13240"/>
                  </a:lnTo>
                  <a:cubicBezTo>
                    <a:pt x="0" y="9728"/>
                    <a:pt x="1395" y="6361"/>
                    <a:pt x="3878" y="3878"/>
                  </a:cubicBezTo>
                  <a:cubicBezTo>
                    <a:pt x="6361" y="1395"/>
                    <a:pt x="9728" y="0"/>
                    <a:pt x="1324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12" r="0" b="-512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832346" y="6786033"/>
            <a:ext cx="17647059" cy="373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• </a:t>
            </a:r>
            <a:r>
              <a:rPr lang="en-US" b="true" sz="2979" spc="-89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Setup</a:t>
            </a: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Recreated legacy environment for neural-nlp benchmarks (2018–2020 codebase).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</a:p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• </a:t>
            </a:r>
            <a:r>
              <a:rPr lang="en-US" b="true" sz="2979" spc="-89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Tools</a:t>
            </a: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 Conda environment with Python 3.8, older PyTorch, Brain-Score, and manual dependency adjustments.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</a:p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• </a:t>
            </a:r>
            <a:r>
              <a:rPr lang="en-US" b="true" sz="2979" spc="-89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Validation</a:t>
            </a: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: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GPT-2 activation extraction 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CKA computations 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  <a:r>
              <a:rPr lang="en-US" sz="2979" spc="-89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Pereira2018 benchmark </a:t>
            </a:r>
          </a:p>
          <a:p>
            <a:pPr algn="l">
              <a:lnSpc>
                <a:spcPts val="2979"/>
              </a:lnSpc>
              <a:spcBef>
                <a:spcPct val="0"/>
              </a:spcBef>
            </a:pPr>
          </a:p>
          <a:p>
            <a:pPr algn="l">
              <a:lnSpc>
                <a:spcPts val="297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394556" y="8463835"/>
            <a:ext cx="3200454" cy="1244177"/>
          </a:xfrm>
          <a:custGeom>
            <a:avLst/>
            <a:gdLst/>
            <a:ahLst/>
            <a:cxnLst/>
            <a:rect r="r" b="b" t="t" l="l"/>
            <a:pathLst>
              <a:path h="1244177" w="3200454">
                <a:moveTo>
                  <a:pt x="0" y="0"/>
                </a:moveTo>
                <a:lnTo>
                  <a:pt x="3200454" y="0"/>
                </a:lnTo>
                <a:lnTo>
                  <a:pt x="3200454" y="1244176"/>
                </a:lnTo>
                <a:lnTo>
                  <a:pt x="0" y="124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01612" y="8106766"/>
            <a:ext cx="3177793" cy="1958315"/>
          </a:xfrm>
          <a:custGeom>
            <a:avLst/>
            <a:gdLst/>
            <a:ahLst/>
            <a:cxnLst/>
            <a:rect r="r" b="b" t="t" l="l"/>
            <a:pathLst>
              <a:path h="1958315" w="3177793">
                <a:moveTo>
                  <a:pt x="0" y="0"/>
                </a:moveTo>
                <a:lnTo>
                  <a:pt x="3177792" y="0"/>
                </a:lnTo>
                <a:lnTo>
                  <a:pt x="3177792" y="1958314"/>
                </a:lnTo>
                <a:lnTo>
                  <a:pt x="0" y="1958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6750" y="809625"/>
            <a:ext cx="16954500" cy="2079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Env</a:t>
            </a: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ironment Setup and Validation</a:t>
            </a:r>
          </a:p>
          <a:p>
            <a:pPr algn="l" marL="0" indent="0" lvl="0">
              <a:lnSpc>
                <a:spcPts val="80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983296" y="2615751"/>
            <a:ext cx="6304704" cy="4122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4"/>
              </a:lnSpc>
              <a:spcBef>
                <a:spcPct val="0"/>
              </a:spcBef>
            </a:pPr>
            <a:r>
              <a:rPr lang="en-US" b="true" sz="2934" spc="-88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Computational</a:t>
            </a:r>
            <a:r>
              <a:rPr lang="en-US" b="true" sz="2934" spc="-88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setup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</a:p>
          <a:p>
            <a:pPr algn="l">
              <a:lnSpc>
                <a:spcPts val="2934"/>
              </a:lnSpc>
              <a:spcBef>
                <a:spcPct val="0"/>
              </a:spcBef>
            </a:pPr>
            <a:r>
              <a:rPr lang="en-US" sz="2934" spc="-88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Experiments were run using a hybrid compute setup: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</a:p>
          <a:p>
            <a:pPr algn="l">
              <a:lnSpc>
                <a:spcPts val="2934"/>
              </a:lnSpc>
              <a:spcBef>
                <a:spcPct val="0"/>
              </a:spcBef>
            </a:pPr>
            <a:r>
              <a:rPr lang="en-US" sz="2934" spc="-88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• Local CPU execution for smaller models and rapid prototyping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</a:p>
          <a:p>
            <a:pPr algn="l">
              <a:lnSpc>
                <a:spcPts val="2934"/>
              </a:lnSpc>
              <a:spcBef>
                <a:spcPct val="0"/>
              </a:spcBef>
            </a:pPr>
            <a:r>
              <a:rPr lang="en-US" sz="2934" spc="-88">
                <a:solidFill>
                  <a:srgbClr val="423E68"/>
                </a:solidFill>
                <a:latin typeface="Georgia Pro Condensed"/>
                <a:ea typeface="Georgia Pro Condensed"/>
                <a:cs typeface="Georgia Pro Condensed"/>
                <a:sym typeface="Georgia Pro Condensed"/>
              </a:rPr>
              <a:t> • Cloud GPUs (Google Colab and Kaggle)  for larger models </a:t>
            </a:r>
          </a:p>
          <a:p>
            <a:pPr algn="l">
              <a:lnSpc>
                <a:spcPts val="293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16954500" cy="8953500"/>
            <a:chOff x="0" y="0"/>
            <a:chExt cx="4465383" cy="23581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465383" cy="2358124"/>
            </a:xfrm>
            <a:custGeom>
              <a:avLst/>
              <a:gdLst/>
              <a:ahLst/>
              <a:cxnLst/>
              <a:rect r="r" b="b" t="t" l="l"/>
              <a:pathLst>
                <a:path h="2358124" w="4465383">
                  <a:moveTo>
                    <a:pt x="20548" y="0"/>
                  </a:moveTo>
                  <a:lnTo>
                    <a:pt x="4444835" y="0"/>
                  </a:lnTo>
                  <a:cubicBezTo>
                    <a:pt x="4456183" y="0"/>
                    <a:pt x="4465383" y="9200"/>
                    <a:pt x="4465383" y="20548"/>
                  </a:cubicBezTo>
                  <a:lnTo>
                    <a:pt x="4465383" y="2337575"/>
                  </a:lnTo>
                  <a:cubicBezTo>
                    <a:pt x="4465383" y="2348924"/>
                    <a:pt x="4456183" y="2358124"/>
                    <a:pt x="4444835" y="2358124"/>
                  </a:cubicBezTo>
                  <a:lnTo>
                    <a:pt x="20548" y="2358124"/>
                  </a:lnTo>
                  <a:cubicBezTo>
                    <a:pt x="9200" y="2358124"/>
                    <a:pt x="0" y="2348924"/>
                    <a:pt x="0" y="2337575"/>
                  </a:cubicBezTo>
                  <a:lnTo>
                    <a:pt x="0" y="20548"/>
                  </a:lnTo>
                  <a:cubicBezTo>
                    <a:pt x="0" y="9200"/>
                    <a:pt x="9200" y="0"/>
                    <a:pt x="20548" y="0"/>
                  </a:cubicBezTo>
                  <a:close/>
                </a:path>
              </a:pathLst>
            </a:custGeom>
            <a:solidFill>
              <a:srgbClr val="D9E2F3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465383" cy="2415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495425"/>
            <a:ext cx="11340986" cy="215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6614" spc="-198" b="tru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Datasets / Benchmarks</a:t>
            </a:r>
          </a:p>
          <a:p>
            <a:pPr algn="l" marL="0" indent="0" lvl="0">
              <a:lnSpc>
                <a:spcPts val="859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4877491">
            <a:off x="16152937" y="8172590"/>
            <a:ext cx="2112604" cy="1859092"/>
          </a:xfrm>
          <a:custGeom>
            <a:avLst/>
            <a:gdLst/>
            <a:ahLst/>
            <a:cxnLst/>
            <a:rect r="r" b="b" t="t" l="l"/>
            <a:pathLst>
              <a:path h="1859092" w="2112604">
                <a:moveTo>
                  <a:pt x="0" y="0"/>
                </a:moveTo>
                <a:lnTo>
                  <a:pt x="2112604" y="0"/>
                </a:lnTo>
                <a:lnTo>
                  <a:pt x="2112604" y="1859091"/>
                </a:lnTo>
                <a:lnTo>
                  <a:pt x="0" y="1859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835505" y="2813480"/>
            <a:ext cx="9399620" cy="680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29"/>
              </a:lnSpc>
            </a:pPr>
            <a:r>
              <a:rPr lang="en-US" b="true" sz="2377" spc="-35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fMRI</a:t>
            </a:r>
            <a:r>
              <a:rPr lang="en-US" b="true" sz="2377" spc="-35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 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(functional Magnetic Resonance Imaging)</a:t>
            </a:r>
          </a:p>
          <a:p>
            <a:pPr algn="l" marL="0" indent="0" lvl="0">
              <a:lnSpc>
                <a:spcPts val="3329"/>
              </a:lnSpc>
            </a:pP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Neuroimaging method that 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asures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brain 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activity indire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ctly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v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ia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blood-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oxyg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 (BOLD) respo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nses</a:t>
            </a: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during language processing.</a:t>
            </a:r>
          </a:p>
          <a:p>
            <a:pPr algn="l" marL="0" indent="0" lvl="0">
              <a:lnSpc>
                <a:spcPts val="3329"/>
              </a:lnSpc>
            </a:pP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  <a:p>
            <a:pPr algn="l" marL="0" indent="0" lvl="0">
              <a:lnSpc>
                <a:spcPts val="3329"/>
              </a:lnSpc>
            </a:pPr>
            <a:r>
              <a:rPr lang="en-US" b="true" sz="2377" spc="-35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Blank2014</a:t>
            </a:r>
          </a:p>
          <a:p>
            <a:pPr algn="l" marL="0" indent="0" lvl="0">
              <a:lnSpc>
                <a:spcPts val="3329"/>
              </a:lnSpc>
            </a:pP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Naturalistic speech fMRI benchmark probing early / surface-level language representations.</a:t>
            </a:r>
          </a:p>
          <a:p>
            <a:pPr algn="l" marL="0" indent="0" lvl="0">
              <a:lnSpc>
                <a:spcPts val="3329"/>
              </a:lnSpc>
            </a:pPr>
          </a:p>
          <a:p>
            <a:pPr algn="l" marL="0" indent="0" lvl="0">
              <a:lnSpc>
                <a:spcPts val="3329"/>
              </a:lnSpc>
            </a:pPr>
            <a:r>
              <a:rPr lang="en-US" b="true" sz="2377" spc="-35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Fedorenko2016</a:t>
            </a:r>
          </a:p>
          <a:p>
            <a:pPr algn="l" marL="0" indent="0" lvl="0">
              <a:lnSpc>
                <a:spcPts val="3329"/>
              </a:lnSpc>
            </a:pP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Controlled fMRI benchmark targeting the core language network and abstract linguistic processing.</a:t>
            </a:r>
          </a:p>
          <a:p>
            <a:pPr algn="l" marL="0" indent="0" lvl="0">
              <a:lnSpc>
                <a:spcPts val="3329"/>
              </a:lnSpc>
            </a:pPr>
          </a:p>
          <a:p>
            <a:pPr algn="l" marL="0" indent="0" lvl="0">
              <a:lnSpc>
                <a:spcPts val="3329"/>
              </a:lnSpc>
            </a:pPr>
            <a:r>
              <a:rPr lang="en-US" b="true" sz="2377" spc="-35" strike="noStrike" u="none">
                <a:solidFill>
                  <a:srgbClr val="423E68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Pereira2018</a:t>
            </a:r>
          </a:p>
          <a:p>
            <a:pPr algn="l" marL="0" indent="0" lvl="0">
              <a:lnSpc>
                <a:spcPts val="3329"/>
              </a:lnSpc>
            </a:pPr>
            <a:r>
              <a:rPr lang="en-US" sz="2377" spc="-35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Sentence-level fMRI benchmark focused on semantic representations with high signal-to-noise.</a:t>
            </a:r>
          </a:p>
          <a:p>
            <a:pPr algn="l" marL="0" indent="0" lvl="0">
              <a:lnSpc>
                <a:spcPts val="3329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48583" y="1221895"/>
            <a:ext cx="7510717" cy="2018505"/>
          </a:xfrm>
          <a:custGeom>
            <a:avLst/>
            <a:gdLst/>
            <a:ahLst/>
            <a:cxnLst/>
            <a:rect r="r" b="b" t="t" l="l"/>
            <a:pathLst>
              <a:path h="2018505" w="7510717">
                <a:moveTo>
                  <a:pt x="0" y="0"/>
                </a:moveTo>
                <a:lnTo>
                  <a:pt x="7510717" y="0"/>
                </a:lnTo>
                <a:lnTo>
                  <a:pt x="7510717" y="2018505"/>
                </a:lnTo>
                <a:lnTo>
                  <a:pt x="0" y="2018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909965" y="4241798"/>
            <a:ext cx="7187954" cy="4007284"/>
          </a:xfrm>
          <a:custGeom>
            <a:avLst/>
            <a:gdLst/>
            <a:ahLst/>
            <a:cxnLst/>
            <a:rect r="r" b="b" t="t" l="l"/>
            <a:pathLst>
              <a:path h="4007284" w="7187954">
                <a:moveTo>
                  <a:pt x="0" y="0"/>
                </a:moveTo>
                <a:lnTo>
                  <a:pt x="7187954" y="0"/>
                </a:lnTo>
                <a:lnTo>
                  <a:pt x="7187954" y="4007284"/>
                </a:lnTo>
                <a:lnTo>
                  <a:pt x="0" y="40072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86476" y="3974913"/>
            <a:ext cx="11227387" cy="3210296"/>
          </a:xfrm>
          <a:custGeom>
            <a:avLst/>
            <a:gdLst/>
            <a:ahLst/>
            <a:cxnLst/>
            <a:rect r="r" b="b" t="t" l="l"/>
            <a:pathLst>
              <a:path h="3210296" w="11227387">
                <a:moveTo>
                  <a:pt x="0" y="0"/>
                </a:moveTo>
                <a:lnTo>
                  <a:pt x="11227388" y="0"/>
                </a:lnTo>
                <a:lnTo>
                  <a:pt x="11227388" y="3210296"/>
                </a:lnTo>
                <a:lnTo>
                  <a:pt x="0" y="3210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" r="-836" b="-32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84737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54243" y="3534088"/>
            <a:ext cx="5975836" cy="4149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b="true" sz="3600" spc="-108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Each benchmark probes a different aspect of language processing in the brain, ranging from language network localization (Blank2014) and language selectivity (Fedorenko2016) to whole-brain sentence encoding (Pereira2018).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8506791"/>
            <a:ext cx="18288000" cy="1054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00"/>
              </a:lnSpc>
              <a:spcBef>
                <a:spcPct val="0"/>
              </a:spcBef>
            </a:pPr>
            <a:r>
              <a:rPr lang="en-US" b="true" sz="4000" spc="-12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Together, they provide complementary perspectives on how well language models align with human neural responses.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73526" y="909195"/>
            <a:ext cx="16954500" cy="7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  <a:spcBef>
                <a:spcPct val="0"/>
              </a:spcBef>
            </a:pPr>
            <a:r>
              <a:rPr lang="en-US" b="true" sz="5700" spc="-171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Benchmark Difficulty Spectrum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003875" y="3010746"/>
            <a:ext cx="7047527" cy="6247554"/>
          </a:xfrm>
          <a:custGeom>
            <a:avLst/>
            <a:gdLst/>
            <a:ahLst/>
            <a:cxnLst/>
            <a:rect r="r" b="b" t="t" l="l"/>
            <a:pathLst>
              <a:path h="6247554" w="7047527">
                <a:moveTo>
                  <a:pt x="0" y="0"/>
                </a:moveTo>
                <a:lnTo>
                  <a:pt x="7047527" y="0"/>
                </a:lnTo>
                <a:lnTo>
                  <a:pt x="7047527" y="6247554"/>
                </a:lnTo>
                <a:lnTo>
                  <a:pt x="0" y="624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6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84737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35538" y="909195"/>
            <a:ext cx="12085712" cy="773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  <a:spcBef>
                <a:spcPct val="0"/>
              </a:spcBef>
            </a:pPr>
            <a:r>
              <a:rPr lang="en-US" b="true" sz="5700" spc="-171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Nois</a:t>
            </a:r>
            <a:r>
              <a:rPr lang="en-US" b="true" sz="5700" spc="-171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 Ceiling Across Benchmarks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0" y="3279134"/>
            <a:ext cx="10718149" cy="6238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5334" indent="-382667" lvl="1">
              <a:lnSpc>
                <a:spcPts val="35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4" spc="-106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The noise ceiling reflects the maximum explainable variance in neural data due to measurement noise</a:t>
            </a: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  <a:p>
            <a:pPr algn="l" marL="765334" indent="-382667" lvl="1">
              <a:lnSpc>
                <a:spcPts val="35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4" spc="-106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Pereira2018 exhibits the highest ceiling, indicating more reliable and consistent neural responses</a:t>
            </a: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  <a:p>
            <a:pPr algn="l" marL="765334" indent="-382667" lvl="1">
              <a:lnSpc>
                <a:spcPts val="35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4" spc="-106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Blank2014 and Fedorenko2016 have lower ceilings, reflecting higher task difficulty and fROI variability</a:t>
            </a:r>
          </a:p>
          <a:p>
            <a:pPr algn="l">
              <a:lnSpc>
                <a:spcPts val="3544"/>
              </a:lnSpc>
              <a:spcBef>
                <a:spcPct val="0"/>
              </a:spcBef>
            </a:pPr>
          </a:p>
          <a:p>
            <a:pPr algn="l" marL="765334" indent="-382667" lvl="1">
              <a:lnSpc>
                <a:spcPts val="3544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3544" spc="-106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These differences motivate the use of normalized scores when comparing model performance across benchmarks</a:t>
            </a:r>
          </a:p>
          <a:p>
            <a:pPr algn="l">
              <a:lnSpc>
                <a:spcPts val="31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9E2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96400" y="0"/>
            <a:ext cx="8991600" cy="3352800"/>
            <a:chOff x="0" y="0"/>
            <a:chExt cx="2368158" cy="8830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68158" cy="883042"/>
            </a:xfrm>
            <a:custGeom>
              <a:avLst/>
              <a:gdLst/>
              <a:ahLst/>
              <a:cxnLst/>
              <a:rect r="r" b="b" t="t" l="l"/>
              <a:pathLst>
                <a:path h="883042" w="2368158">
                  <a:moveTo>
                    <a:pt x="0" y="0"/>
                  </a:moveTo>
                  <a:lnTo>
                    <a:pt x="2368158" y="0"/>
                  </a:lnTo>
                  <a:lnTo>
                    <a:pt x="2368158" y="883042"/>
                  </a:lnTo>
                  <a:lnTo>
                    <a:pt x="0" y="883042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368158" cy="9401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20847" y="373854"/>
            <a:ext cx="2978946" cy="2978946"/>
          </a:xfrm>
          <a:custGeom>
            <a:avLst/>
            <a:gdLst/>
            <a:ahLst/>
            <a:cxnLst/>
            <a:rect r="r" b="b" t="t" l="l"/>
            <a:pathLst>
              <a:path h="2978946" w="2978946">
                <a:moveTo>
                  <a:pt x="0" y="0"/>
                </a:moveTo>
                <a:lnTo>
                  <a:pt x="2978945" y="0"/>
                </a:lnTo>
                <a:lnTo>
                  <a:pt x="2978945" y="2978946"/>
                </a:lnTo>
                <a:lnTo>
                  <a:pt x="0" y="2978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2719" y="8472803"/>
            <a:ext cx="3855201" cy="1570995"/>
          </a:xfrm>
          <a:custGeom>
            <a:avLst/>
            <a:gdLst/>
            <a:ahLst/>
            <a:cxnLst/>
            <a:rect r="r" b="b" t="t" l="l"/>
            <a:pathLst>
              <a:path h="1570995" w="3855201">
                <a:moveTo>
                  <a:pt x="0" y="0"/>
                </a:moveTo>
                <a:lnTo>
                  <a:pt x="3855201" y="0"/>
                </a:lnTo>
                <a:lnTo>
                  <a:pt x="3855201" y="1570994"/>
                </a:lnTo>
                <a:lnTo>
                  <a:pt x="0" y="1570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773834"/>
            <a:ext cx="2796646" cy="2796646"/>
          </a:xfrm>
          <a:custGeom>
            <a:avLst/>
            <a:gdLst/>
            <a:ahLst/>
            <a:cxnLst/>
            <a:rect r="r" b="b" t="t" l="l"/>
            <a:pathLst>
              <a:path h="2796646" w="2796646">
                <a:moveTo>
                  <a:pt x="0" y="0"/>
                </a:moveTo>
                <a:lnTo>
                  <a:pt x="2796646" y="0"/>
                </a:lnTo>
                <a:lnTo>
                  <a:pt x="2796646" y="2796646"/>
                </a:lnTo>
                <a:lnTo>
                  <a:pt x="0" y="27966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942962" y="5923570"/>
            <a:ext cx="3293820" cy="3293820"/>
          </a:xfrm>
          <a:custGeom>
            <a:avLst/>
            <a:gdLst/>
            <a:ahLst/>
            <a:cxnLst/>
            <a:rect r="r" b="b" t="t" l="l"/>
            <a:pathLst>
              <a:path h="3293820" w="3293820">
                <a:moveTo>
                  <a:pt x="0" y="0"/>
                </a:moveTo>
                <a:lnTo>
                  <a:pt x="3293820" y="0"/>
                </a:lnTo>
                <a:lnTo>
                  <a:pt x="3293820" y="3293820"/>
                </a:lnTo>
                <a:lnTo>
                  <a:pt x="0" y="3293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672318" y="1334023"/>
            <a:ext cx="3835108" cy="2497052"/>
          </a:xfrm>
          <a:custGeom>
            <a:avLst/>
            <a:gdLst/>
            <a:ahLst/>
            <a:cxnLst/>
            <a:rect r="r" b="b" t="t" l="l"/>
            <a:pathLst>
              <a:path h="2497052" w="3835108">
                <a:moveTo>
                  <a:pt x="0" y="0"/>
                </a:moveTo>
                <a:lnTo>
                  <a:pt x="3835108" y="0"/>
                </a:lnTo>
                <a:lnTo>
                  <a:pt x="3835108" y="2497052"/>
                </a:lnTo>
                <a:lnTo>
                  <a:pt x="0" y="249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117530" b="-8041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258465" y="870472"/>
            <a:ext cx="6886575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  <a:spcBef>
                <a:spcPct val="0"/>
              </a:spcBef>
            </a:pPr>
            <a:r>
              <a:rPr lang="en-US" b="true" sz="800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M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o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d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e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l</a:t>
            </a:r>
            <a:r>
              <a:rPr lang="en-US" b="true" sz="8000" strike="noStrike" u="none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718264" y="2515874"/>
            <a:ext cx="9317228" cy="73847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6863" indent="-303431" lvl="1">
              <a:lnSpc>
                <a:spcPts val="3935"/>
              </a:lnSpc>
              <a:buFont typeface="Arial"/>
              <a:buChar char="•"/>
            </a:pPr>
            <a:r>
              <a:rPr lang="en-US" sz="2810" spc="-42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GP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T-2 – best baseline model used in the original paper, retained for dir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ct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</a:t>
            </a:r>
          </a:p>
          <a:p>
            <a:pPr algn="l">
              <a:lnSpc>
                <a:spcPts val="3935"/>
              </a:lnSpc>
            </a:pPr>
          </a:p>
          <a:p>
            <a:pPr algn="l" marL="606863" indent="-303431" lvl="1">
              <a:lnSpc>
                <a:spcPts val="3935"/>
              </a:lnSpc>
              <a:buFont typeface="Arial"/>
              <a:buChar char="•"/>
            </a:pP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</a:t>
            </a: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tilGPT-2 – compressed and faster version of GPT-2, testing efficiency vs. performance.</a:t>
            </a:r>
          </a:p>
          <a:p>
            <a:pPr algn="l">
              <a:lnSpc>
                <a:spcPts val="3935"/>
              </a:lnSpc>
            </a:pPr>
          </a:p>
          <a:p>
            <a:pPr algn="l" marL="606863" indent="-303431" lvl="1">
              <a:lnSpc>
                <a:spcPts val="3935"/>
              </a:lnSpc>
              <a:buFont typeface="Arial"/>
              <a:buChar char="•"/>
            </a:pP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Pythia-70M – small, well-controlled transformer for analyzing layer-wise effects.</a:t>
            </a:r>
          </a:p>
          <a:p>
            <a:pPr algn="l">
              <a:lnSpc>
                <a:spcPts val="3935"/>
              </a:lnSpc>
            </a:pPr>
          </a:p>
          <a:p>
            <a:pPr algn="l" marL="606863" indent="-303431" lvl="1">
              <a:lnSpc>
                <a:spcPts val="3935"/>
              </a:lnSpc>
              <a:buFont typeface="Arial"/>
              <a:buChar char="•"/>
            </a:pP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SmolLM2-135M – lightweight, CPU-friendly model representing small-scale LMs.</a:t>
            </a:r>
          </a:p>
          <a:p>
            <a:pPr algn="l">
              <a:lnSpc>
                <a:spcPts val="3935"/>
              </a:lnSpc>
            </a:pPr>
          </a:p>
          <a:p>
            <a:pPr algn="l" marL="606863" indent="-303431" lvl="1">
              <a:lnSpc>
                <a:spcPts val="3935"/>
              </a:lnSpc>
              <a:buFont typeface="Arial"/>
              <a:buChar char="•"/>
            </a:pPr>
            <a:r>
              <a:rPr lang="en-US" sz="2810" spc="-42" strike="noStrike" u="none">
                <a:solidFill>
                  <a:srgbClr val="423E68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Gemma-2B – modern large-scale model, representing high-capacity neural language models.</a:t>
            </a:r>
          </a:p>
          <a:p>
            <a:pPr algn="l" marL="0" indent="0" lvl="0">
              <a:lnSpc>
                <a:spcPts val="3935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A8F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457450"/>
            <a:chOff x="0" y="0"/>
            <a:chExt cx="4816593" cy="6472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647230"/>
            </a:xfrm>
            <a:custGeom>
              <a:avLst/>
              <a:gdLst/>
              <a:ahLst/>
              <a:cxnLst/>
              <a:rect r="r" b="b" t="t" l="l"/>
              <a:pathLst>
                <a:path h="64723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647230"/>
                  </a:lnTo>
                  <a:lnTo>
                    <a:pt x="0" y="647230"/>
                  </a:lnTo>
                  <a:close/>
                </a:path>
              </a:pathLst>
            </a:custGeom>
            <a:solidFill>
              <a:srgbClr val="D9E2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816593" cy="7043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871168" y="2626770"/>
            <a:ext cx="6750082" cy="7238694"/>
          </a:xfrm>
          <a:custGeom>
            <a:avLst/>
            <a:gdLst/>
            <a:ahLst/>
            <a:cxnLst/>
            <a:rect r="r" b="b" t="t" l="l"/>
            <a:pathLst>
              <a:path h="7238694" w="6750082">
                <a:moveTo>
                  <a:pt x="0" y="0"/>
                </a:moveTo>
                <a:lnTo>
                  <a:pt x="6750082" y="0"/>
                </a:lnTo>
                <a:lnTo>
                  <a:pt x="6750082" y="7238694"/>
                </a:lnTo>
                <a:lnTo>
                  <a:pt x="0" y="72386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66750" y="784737"/>
            <a:ext cx="1695450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000"/>
              </a:lnSpc>
            </a:pPr>
            <a:r>
              <a:rPr lang="en-US" b="true" sz="8000" spc="-240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All Models on Blank2014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41589" y="3131918"/>
            <a:ext cx="9566615" cy="67335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0"/>
              </a:lnSpc>
              <a:spcBef>
                <a:spcPct val="0"/>
              </a:spcBef>
            </a:pPr>
            <a:r>
              <a:rPr lang="en-US" b="true" sz="4100" spc="-123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</a:t>
            </a:r>
            <a:r>
              <a:rPr lang="en-US" b="true" sz="4100" spc="-123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We compare several language models on Blank2014, a benchmark targeting sentence-level language processing.</a:t>
            </a:r>
          </a:p>
          <a:p>
            <a:pPr algn="l">
              <a:lnSpc>
                <a:spcPts val="4100"/>
              </a:lnSpc>
              <a:spcBef>
                <a:spcPct val="0"/>
              </a:spcBef>
            </a:pPr>
          </a:p>
          <a:p>
            <a:pPr algn="l">
              <a:lnSpc>
                <a:spcPts val="4100"/>
              </a:lnSpc>
              <a:spcBef>
                <a:spcPct val="0"/>
              </a:spcBef>
            </a:pPr>
            <a:r>
              <a:rPr lang="en-US" b="true" sz="4100" spc="-123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 Results show clear performance differences across models, with more recent architectures outperforming smaller or older ones.</a:t>
            </a:r>
          </a:p>
          <a:p>
            <a:pPr algn="l">
              <a:lnSpc>
                <a:spcPts val="4100"/>
              </a:lnSpc>
              <a:spcBef>
                <a:spcPct val="0"/>
              </a:spcBef>
            </a:pPr>
            <a:r>
              <a:rPr lang="en-US" b="true" sz="4100" spc="-123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</a:t>
            </a:r>
          </a:p>
          <a:p>
            <a:pPr algn="l">
              <a:lnSpc>
                <a:spcPts val="4100"/>
              </a:lnSpc>
              <a:spcBef>
                <a:spcPct val="0"/>
              </a:spcBef>
            </a:pPr>
            <a:r>
              <a:rPr lang="en-US" b="true" sz="4100" spc="-123">
                <a:solidFill>
                  <a:srgbClr val="423E68"/>
                </a:solidFill>
                <a:latin typeface="Georgia Pro Condensed Bold"/>
                <a:ea typeface="Georgia Pro Condensed Bold"/>
                <a:cs typeface="Georgia Pro Condensed Bold"/>
                <a:sym typeface="Georgia Pro Condensed Bold"/>
              </a:rPr>
              <a:t>     The benchmark favors models with stronger linguistic representations, even when model size remains relatively small.</a:t>
            </a:r>
          </a:p>
          <a:p>
            <a:pPr algn="l">
              <a:lnSpc>
                <a:spcPts val="41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DAG-zR8vyVc</dc:identifier>
  <dcterms:modified xsi:type="dcterms:W3CDTF">2011-08-01T06:04:30Z</dcterms:modified>
  <cp:revision>1</cp:revision>
  <dc:title>LLMs and Neural Activity</dc:title>
</cp:coreProperties>
</file>